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4" r:id="rId15"/>
    <p:sldId id="265" r:id="rId16"/>
    <p:sldId id="268" r:id="rId17"/>
    <p:sldId id="266" r:id="rId18"/>
  </p:sldIdLst>
  <p:sldSz cx="9144000" cy="6858000" type="screen4x3"/>
  <p:notesSz cx="6946900" cy="92837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95" d="100"/>
          <a:sy n="9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ED6B7021-3016-4F8E-B740-6A7FE55A66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44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8596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5626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451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64554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506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549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291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75288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3744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482754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457200"/>
            <a:ext cx="6324600" cy="1371600"/>
          </a:xfrm>
        </p:spPr>
        <p:txBody>
          <a:bodyPr/>
          <a:lstStyle/>
          <a:p>
            <a:pPr algn="ctr"/>
            <a:r>
              <a:rPr lang="en-US" sz="4400" dirty="0" smtClean="0"/>
              <a:t>“Smart” News</a:t>
            </a:r>
            <a:endParaRPr lang="en-US" sz="44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505200"/>
            <a:ext cx="6324600" cy="914400"/>
          </a:xfrm>
        </p:spPr>
        <p:txBody>
          <a:bodyPr/>
          <a:lstStyle/>
          <a:p>
            <a:r>
              <a:rPr lang="en-US" dirty="0" smtClean="0"/>
              <a:t>How smartphones have revolutionized the media industry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04593" y="45792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Arin Vahanian – Author, Blogger, </a:t>
            </a:r>
            <a:r>
              <a:rPr lang="en-US" dirty="0" smtClean="0"/>
              <a:t>IT Consultant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consumers can benefit 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343400"/>
          </a:xfrm>
        </p:spPr>
        <p:txBody>
          <a:bodyPr/>
          <a:lstStyle/>
          <a:p>
            <a:r>
              <a:rPr lang="en-US" dirty="0" smtClean="0"/>
              <a:t>Can get news anywhere, anytime (always connected)</a:t>
            </a:r>
            <a:endParaRPr lang="en-US" dirty="0"/>
          </a:p>
          <a:p>
            <a:r>
              <a:rPr lang="en-US" dirty="0" smtClean="0"/>
              <a:t>Can get the news they want, depending on their interests and/or location</a:t>
            </a:r>
            <a:endParaRPr lang="en-US" dirty="0"/>
          </a:p>
          <a:p>
            <a:r>
              <a:rPr lang="en-US" dirty="0" smtClean="0"/>
              <a:t>More convenient – can read the news on-the-go </a:t>
            </a:r>
            <a:endParaRPr lang="en-US" dirty="0"/>
          </a:p>
          <a:p>
            <a:r>
              <a:rPr lang="en-US" dirty="0" smtClean="0"/>
              <a:t>More natural than reading the news on a computer</a:t>
            </a:r>
          </a:p>
          <a:p>
            <a:r>
              <a:rPr lang="en-US" dirty="0" smtClean="0"/>
              <a:t>With effective advertising, can get the products and services they are interested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media industry can benefit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724400"/>
          </a:xfrm>
        </p:spPr>
        <p:txBody>
          <a:bodyPr/>
          <a:lstStyle/>
          <a:p>
            <a:r>
              <a:rPr lang="en-US" dirty="0" smtClean="0"/>
              <a:t>Lower costs (less printing and physical distributing of materials)</a:t>
            </a:r>
            <a:endParaRPr lang="en-US" dirty="0"/>
          </a:p>
          <a:p>
            <a:r>
              <a:rPr lang="en-US" dirty="0" smtClean="0"/>
              <a:t>More easily reach your target market</a:t>
            </a:r>
            <a:endParaRPr lang="en-US" dirty="0"/>
          </a:p>
          <a:p>
            <a:r>
              <a:rPr lang="en-US" dirty="0" smtClean="0"/>
              <a:t>Paid-for content will work, provided it is highly specialized and offers great value</a:t>
            </a:r>
            <a:endParaRPr lang="en-US" dirty="0"/>
          </a:p>
          <a:p>
            <a:r>
              <a:rPr lang="en-US" dirty="0" smtClean="0"/>
              <a:t>Allow transactions from within the app</a:t>
            </a:r>
          </a:p>
          <a:p>
            <a:r>
              <a:rPr lang="en-US" dirty="0" smtClean="0"/>
              <a:t>More flexibility (single issues, subscriptions, and/or user donations)</a:t>
            </a:r>
          </a:p>
          <a:p>
            <a:r>
              <a:rPr lang="en-US" dirty="0" smtClean="0"/>
              <a:t>Ad revenues (consumers are getting used to seeing ads in apps)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media industry can benefit – revenue streams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57400"/>
            <a:ext cx="71627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74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/ Recommendations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interactivity</a:t>
            </a:r>
            <a:endParaRPr lang="en-US" dirty="0"/>
          </a:p>
          <a:p>
            <a:r>
              <a:rPr lang="en-US" dirty="0" smtClean="0"/>
              <a:t>Create exclusive content</a:t>
            </a:r>
            <a:endParaRPr lang="en-US" dirty="0"/>
          </a:p>
          <a:p>
            <a:r>
              <a:rPr lang="en-US" dirty="0" smtClean="0"/>
              <a:t>Catch users and keep them hooked</a:t>
            </a:r>
            <a:endParaRPr lang="en-US" dirty="0"/>
          </a:p>
          <a:p>
            <a:r>
              <a:rPr lang="en-US" dirty="0" smtClean="0"/>
              <a:t>Provide a bookmarks feature</a:t>
            </a:r>
          </a:p>
          <a:p>
            <a:r>
              <a:rPr lang="en-US" dirty="0" smtClean="0"/>
              <a:t>Show article lengths and estimates for reading, viewing, and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73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419600"/>
          </a:xfrm>
        </p:spPr>
        <p:txBody>
          <a:bodyPr/>
          <a:lstStyle/>
          <a:p>
            <a:r>
              <a:rPr lang="en-US" dirty="0" smtClean="0"/>
              <a:t>How the media industry is changing</a:t>
            </a:r>
          </a:p>
          <a:p>
            <a:r>
              <a:rPr lang="en-US" dirty="0" smtClean="0"/>
              <a:t>Similarities between the music and media industries</a:t>
            </a:r>
          </a:p>
          <a:p>
            <a:r>
              <a:rPr lang="en-US" dirty="0" smtClean="0"/>
              <a:t>The emergence of smartphones</a:t>
            </a:r>
          </a:p>
          <a:p>
            <a:r>
              <a:rPr lang="en-US" dirty="0" smtClean="0"/>
              <a:t>How news is delivered on smartphones</a:t>
            </a:r>
          </a:p>
          <a:p>
            <a:r>
              <a:rPr lang="en-US" dirty="0" smtClean="0"/>
              <a:t>Examples of news apps</a:t>
            </a:r>
          </a:p>
          <a:p>
            <a:r>
              <a:rPr lang="en-US" dirty="0" smtClean="0"/>
              <a:t>How consumers and the media industry can benefit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3124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n-lt"/>
              </a:rPr>
              <a:t>“Content isn’t king. Context is king.” – Alan M. Webber, Cofounder,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FastCompany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magazine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media industry is changing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Trends: </a:t>
            </a:r>
            <a:endParaRPr lang="en-US" dirty="0"/>
          </a:p>
          <a:p>
            <a:r>
              <a:rPr lang="en-US" dirty="0" smtClean="0"/>
              <a:t>More and more information is available out there</a:t>
            </a:r>
            <a:endParaRPr lang="en-US" dirty="0"/>
          </a:p>
          <a:p>
            <a:r>
              <a:rPr lang="en-US" dirty="0" smtClean="0"/>
              <a:t>Millions of new “publishers” (blogs, Web sites, </a:t>
            </a:r>
            <a:r>
              <a:rPr lang="en-US" dirty="0" smtClean="0"/>
              <a:t>Twitter, </a:t>
            </a:r>
            <a:r>
              <a:rPr lang="en-US" dirty="0" smtClean="0"/>
              <a:t>etc.)</a:t>
            </a:r>
          </a:p>
          <a:p>
            <a:r>
              <a:rPr lang="en-US" dirty="0" smtClean="0"/>
              <a:t>Decreasing </a:t>
            </a:r>
            <a:r>
              <a:rPr lang="en-US" dirty="0" smtClean="0"/>
              <a:t>print advertising </a:t>
            </a:r>
            <a:r>
              <a:rPr lang="en-US" dirty="0" smtClean="0"/>
              <a:t>revenues</a:t>
            </a:r>
          </a:p>
          <a:p>
            <a:r>
              <a:rPr lang="en-US" dirty="0" smtClean="0"/>
              <a:t>Shift from print content to online/mobile content</a:t>
            </a:r>
          </a:p>
          <a:p>
            <a:r>
              <a:rPr lang="en-US" dirty="0" smtClean="0"/>
              <a:t>Industry cannot rely on ads, subscriptions, and classifieds for revenue the way that it used to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between the music and media industries</a:t>
            </a: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114800"/>
          </a:xfrm>
        </p:spPr>
        <p:txBody>
          <a:bodyPr/>
          <a:lstStyle/>
          <a:p>
            <a:r>
              <a:rPr lang="en-US" dirty="0" smtClean="0"/>
              <a:t>Napster changed the music industry forever – but the industry failed to listen to consumers = industry decline (57% drop in revenue in the last 10 years in the U.S.)</a:t>
            </a:r>
            <a:endParaRPr lang="en-US" dirty="0"/>
          </a:p>
          <a:p>
            <a:r>
              <a:rPr lang="en-US" dirty="0" smtClean="0"/>
              <a:t>The Internet changed the media industry forever – and the industry has been slow to respond = industry decline (U.S. newspaper sales down 9% in the last year alone, according to the New York Times)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48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emergence of smartphones</a:t>
            </a: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648200"/>
          </a:xfrm>
        </p:spPr>
        <p:txBody>
          <a:bodyPr/>
          <a:lstStyle/>
          <a:p>
            <a:r>
              <a:rPr lang="en-US" dirty="0" smtClean="0"/>
              <a:t>Smartphone sales increased by 96% worldwide in Q3 of 2010 (Gartner)</a:t>
            </a:r>
            <a:endParaRPr lang="en-US" dirty="0"/>
          </a:p>
          <a:p>
            <a:r>
              <a:rPr lang="en-US" dirty="0" smtClean="0"/>
              <a:t>Of the more than 400 million mobile phones sold globally, 80 million were smartphones (1 in 5 phones)</a:t>
            </a:r>
          </a:p>
          <a:p>
            <a:r>
              <a:rPr lang="en-US" dirty="0" smtClean="0"/>
              <a:t>Global carrier revenue for wireless data services (excluding messaging) will grow from $108.6 billion in 2009 to $250 billion in 2014 (iSuppli)</a:t>
            </a:r>
          </a:p>
          <a:p>
            <a:r>
              <a:rPr lang="en-US" dirty="0" smtClean="0"/>
              <a:t>U.S. mobile advertising market alone may be worth $2 billion in 2011 (IDC)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emergence of smartphones, part 2</a:t>
            </a: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572000"/>
          </a:xfrm>
        </p:spPr>
        <p:txBody>
          <a:bodyPr/>
          <a:lstStyle/>
          <a:p>
            <a:r>
              <a:rPr lang="en-US" dirty="0" smtClean="0"/>
              <a:t>44% of iPhone users regularly access news content (Nielsen, Oct. 2010), even higher for iPad</a:t>
            </a:r>
            <a:endParaRPr lang="en-US" dirty="0"/>
          </a:p>
          <a:p>
            <a:r>
              <a:rPr lang="en-US" dirty="0" smtClean="0"/>
              <a:t>36% of iPhone users polled said they had used a news app in the past 30 days (Nielsen, Sept. 2010)</a:t>
            </a:r>
            <a:endParaRPr lang="en-US" dirty="0"/>
          </a:p>
          <a:p>
            <a:r>
              <a:rPr lang="en-US" dirty="0" smtClean="0"/>
              <a:t>Most people use their phones while in transit, while waiting, before sleeping, and after getting up (University of Colorado)</a:t>
            </a:r>
          </a:p>
          <a:p>
            <a:r>
              <a:rPr lang="en-US" dirty="0" smtClean="0"/>
              <a:t>Breaking news and weather most popular forms of news consumed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news is delivered on smartphones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038600"/>
          </a:xfrm>
        </p:spPr>
        <p:txBody>
          <a:bodyPr/>
          <a:lstStyle/>
          <a:p>
            <a:r>
              <a:rPr lang="en-US" dirty="0" smtClean="0"/>
              <a:t>Some apps offer push notifications (The Independent)</a:t>
            </a:r>
            <a:endParaRPr lang="en-US" dirty="0"/>
          </a:p>
          <a:p>
            <a:r>
              <a:rPr lang="en-US" dirty="0" smtClean="0"/>
              <a:t>Can read local news by entering in postal code or using geo-location</a:t>
            </a:r>
            <a:endParaRPr lang="en-US" dirty="0"/>
          </a:p>
          <a:p>
            <a:r>
              <a:rPr lang="en-US" dirty="0" smtClean="0"/>
              <a:t>Not very interactive</a:t>
            </a:r>
            <a:endParaRPr lang="en-US" dirty="0"/>
          </a:p>
          <a:p>
            <a:r>
              <a:rPr lang="en-US" dirty="0" smtClean="0"/>
              <a:t>Most apps do not allow readers to post comments, so readers do not feel very engaged/involved</a:t>
            </a:r>
          </a:p>
          <a:p>
            <a:r>
              <a:rPr lang="en-US" dirty="0" smtClean="0"/>
              <a:t>Mostly the same material as online (shovelware)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news apps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191000"/>
          </a:xfrm>
        </p:spPr>
        <p:txBody>
          <a:bodyPr/>
          <a:lstStyle/>
          <a:p>
            <a:r>
              <a:rPr lang="en-US" dirty="0" smtClean="0"/>
              <a:t>Mobimag – platform for regional publishers to provide content to readers, with ads (free)</a:t>
            </a:r>
            <a:endParaRPr lang="en-US" dirty="0"/>
          </a:p>
          <a:p>
            <a:r>
              <a:rPr lang="en-US" dirty="0" smtClean="0"/>
              <a:t>CNN’s iPhone app (iReport feature) allows users to take photos or videos and submit ($1.99)</a:t>
            </a:r>
            <a:endParaRPr lang="en-US" dirty="0"/>
          </a:p>
          <a:p>
            <a:r>
              <a:rPr lang="en-US" dirty="0" smtClean="0"/>
              <a:t>The Guardian’s iPhone app has offline mode and topic-based search engine ($3.99)</a:t>
            </a:r>
            <a:endParaRPr lang="en-US" dirty="0"/>
          </a:p>
          <a:p>
            <a:r>
              <a:rPr lang="en-US" dirty="0" smtClean="0"/>
              <a:t>Zinio gives users access to thousands of magazines all over the world. Can purchase single issues or subscriptions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news apps, part 2</a:t>
            </a: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Weave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2286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21606"/>
            <a:ext cx="2286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04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TS001018438">
  <a:themeElements>
    <a:clrScheme name="Office Them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TP001018438</AuthoringAssetId>
    <AssetId xmlns="145c5697-5eb5-440b-b2f1-a8273fb59250">TS001018438</AssetId>
  </documentManagement>
</p:properties>
</file>

<file path=customXml/itemProps1.xml><?xml version="1.0" encoding="utf-8"?>
<ds:datastoreItem xmlns:ds="http://schemas.openxmlformats.org/officeDocument/2006/customXml" ds:itemID="{7F36E245-15B4-4845-AE67-CA8CA0A38B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7A235-FC97-440D-A028-E50C06764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EE15528-AF4D-4FA0-84C7-39DAFBD488A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C21C312B-2E46-4BD9-A541-7D1C23FA2531}">
  <ds:schemaRefs>
    <ds:schemaRef ds:uri="http://schemas.microsoft.com/office/2006/metadata/properties"/>
    <ds:schemaRef ds:uri="http://schemas.microsoft.com/office/infopath/2007/PartnerControl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TS001018438</Template>
  <TotalTime>2959</TotalTime>
  <Words>713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TS001018438</vt:lpstr>
      <vt:lpstr>“Smart” News</vt:lpstr>
      <vt:lpstr>Agenda</vt:lpstr>
      <vt:lpstr>How the media industry is changing</vt:lpstr>
      <vt:lpstr>Similarities between the music and media industries</vt:lpstr>
      <vt:lpstr>The emergence of smartphones</vt:lpstr>
      <vt:lpstr>The emergence of smartphones, part 2</vt:lpstr>
      <vt:lpstr>How news is delivered on smartphones</vt:lpstr>
      <vt:lpstr>Examples of news apps</vt:lpstr>
      <vt:lpstr>Examples of news apps, part 2</vt:lpstr>
      <vt:lpstr>How consumers can benefit </vt:lpstr>
      <vt:lpstr>How the media industry can benefit</vt:lpstr>
      <vt:lpstr>How the media industry can benefit – revenue streams</vt:lpstr>
      <vt:lpstr>Conclusion / Recommendations</vt:lpstr>
    </vt:vector>
  </TitlesOfParts>
  <Company>Autodesk,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Autodesk, Inc.</dc:creator>
  <cp:lastModifiedBy>Arin  Vahanian</cp:lastModifiedBy>
  <cp:revision>76</cp:revision>
  <cp:lastPrinted>1601-01-01T00:00:00Z</cp:lastPrinted>
  <dcterms:created xsi:type="dcterms:W3CDTF">2010-12-12T07:29:16Z</dcterms:created>
  <dcterms:modified xsi:type="dcterms:W3CDTF">2013-07-04T17:02:49Z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498508L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TS001018438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Business strategy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Business strategy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64;#PowerPoint 2003;#79;#Template 12;#65;#Microsoft Office PowerPoint 2007;#184;#Office 2000;#182;#Office XP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FROM TOW. Assigned to Luann for retrofit pass. SEO Pilot 2008</vt:lpwstr>
  </property>
  <property fmtid="{D5CDD505-2E9C-101B-9397-08002B2CF9AE}" pid="33" name="PublishStatusLookup">
    <vt:lpwstr>258805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TP001018438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